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2"/>
  </p:notesMasterIdLst>
  <p:handoutMasterIdLst>
    <p:handoutMasterId r:id="rId33"/>
  </p:handoutMasterIdLst>
  <p:sldIdLst>
    <p:sldId id="532" r:id="rId2"/>
    <p:sldId id="540" r:id="rId3"/>
    <p:sldId id="582" r:id="rId4"/>
    <p:sldId id="597" r:id="rId5"/>
    <p:sldId id="542" r:id="rId6"/>
    <p:sldId id="595" r:id="rId7"/>
    <p:sldId id="598" r:id="rId8"/>
    <p:sldId id="596" r:id="rId9"/>
    <p:sldId id="578" r:id="rId10"/>
    <p:sldId id="579" r:id="rId11"/>
    <p:sldId id="592" r:id="rId12"/>
    <p:sldId id="594" r:id="rId13"/>
    <p:sldId id="593" r:id="rId14"/>
    <p:sldId id="581" r:id="rId15"/>
    <p:sldId id="580" r:id="rId16"/>
    <p:sldId id="605" r:id="rId17"/>
    <p:sldId id="607" r:id="rId18"/>
    <p:sldId id="606" r:id="rId19"/>
    <p:sldId id="608" r:id="rId20"/>
    <p:sldId id="583" r:id="rId21"/>
    <p:sldId id="587" r:id="rId22"/>
    <p:sldId id="588" r:id="rId23"/>
    <p:sldId id="601" r:id="rId24"/>
    <p:sldId id="586" r:id="rId25"/>
    <p:sldId id="602" r:id="rId26"/>
    <p:sldId id="600" r:id="rId27"/>
    <p:sldId id="589" r:id="rId28"/>
    <p:sldId id="590" r:id="rId29"/>
    <p:sldId id="591" r:id="rId30"/>
    <p:sldId id="599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modifyVerifier cryptProviderType="rsaAES" cryptAlgorithmClass="hash" cryptAlgorithmType="typeAny" cryptAlgorithmSid="14" spinCount="100000" saltData="3DXMNAaFkSOP4wyQ90JbYQ==" hashData="hNIszmjjgsCQVFue54ngF0KZmTe+NvMTQAkQlDquraJaPVvud1PjU52uc1jAUzmfEDxwTqi33vMe138kc5t2o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msi Botlaguduru" initials="VB" lastIdx="1" clrIdx="0">
    <p:extLst>
      <p:ext uri="{19B8F6BF-5375-455C-9EA6-DF929625EA0E}">
        <p15:presenceInfo xmlns:p15="http://schemas.microsoft.com/office/powerpoint/2012/main" userId="e45faaf33d9d3f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00"/>
    <a:srgbClr val="009900"/>
    <a:srgbClr val="BBE0E3"/>
    <a:srgbClr val="663300"/>
    <a:srgbClr val="2D2D8A"/>
    <a:srgbClr val="000000"/>
    <a:srgbClr val="00CC00"/>
    <a:srgbClr val="FF7C8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291" autoAdjust="0"/>
  </p:normalViewPr>
  <p:slideViewPr>
    <p:cSldViewPr snapToGrid="0">
      <p:cViewPr varScale="1">
        <p:scale>
          <a:sx n="66" d="100"/>
          <a:sy n="66" d="100"/>
        </p:scale>
        <p:origin x="147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7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858297848664969"/>
          <c:y val="8.1671108940839759E-2"/>
          <c:w val="0.77653499930262826"/>
          <c:h val="0.75654275773667823"/>
        </c:manualLayout>
      </c:layout>
      <c:scatterChart>
        <c:scatterStyle val="smoothMarker"/>
        <c:varyColors val="0"/>
        <c:ser>
          <c:idx val="0"/>
          <c:order val="0"/>
          <c:tx>
            <c:v>Direct Hauling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Sheet1!$D$6:$D$31</c:f>
              <c:numCache>
                <c:formatCode>0.00</c:formatCode>
                <c:ptCount val="26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</c:numCache>
            </c:numRef>
          </c:xVal>
          <c:yVal>
            <c:numRef>
              <c:f>Sheet1!$E$6:$E$31</c:f>
              <c:numCache>
                <c:formatCode>"$"#,##0.00</c:formatCode>
                <c:ptCount val="2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0.60000000000000009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1.5999999999999999</c:v>
                </c:pt>
                <c:pt idx="9">
                  <c:v>1.7999999999999998</c:v>
                </c:pt>
                <c:pt idx="10">
                  <c:v>1.9999999999999998</c:v>
                </c:pt>
                <c:pt idx="11">
                  <c:v>2.1999999999999997</c:v>
                </c:pt>
                <c:pt idx="12">
                  <c:v>2.4</c:v>
                </c:pt>
                <c:pt idx="13">
                  <c:v>2.6</c:v>
                </c:pt>
                <c:pt idx="14">
                  <c:v>2.8000000000000003</c:v>
                </c:pt>
                <c:pt idx="15">
                  <c:v>3.0000000000000004</c:v>
                </c:pt>
                <c:pt idx="16">
                  <c:v>3.2000000000000006</c:v>
                </c:pt>
                <c:pt idx="17">
                  <c:v>3.4000000000000008</c:v>
                </c:pt>
                <c:pt idx="18">
                  <c:v>3.600000000000001</c:v>
                </c:pt>
                <c:pt idx="19">
                  <c:v>3.8000000000000012</c:v>
                </c:pt>
                <c:pt idx="20">
                  <c:v>4.0000000000000009</c:v>
                </c:pt>
                <c:pt idx="21">
                  <c:v>4.2000000000000011</c:v>
                </c:pt>
                <c:pt idx="22">
                  <c:v>4.4000000000000012</c:v>
                </c:pt>
                <c:pt idx="23">
                  <c:v>4.6000000000000014</c:v>
                </c:pt>
                <c:pt idx="24">
                  <c:v>4.8000000000000016</c:v>
                </c:pt>
                <c:pt idx="25">
                  <c:v>5.0000000000000018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5AD-43B7-A5D3-038265BEFBF8}"/>
            </c:ext>
          </c:extLst>
        </c:ser>
        <c:ser>
          <c:idx val="1"/>
          <c:order val="1"/>
          <c:tx>
            <c:v>Transfer Station</c:v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Sheet1!$D$6:$D$31</c:f>
              <c:numCache>
                <c:formatCode>0.00</c:formatCode>
                <c:ptCount val="26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</c:numCache>
            </c:numRef>
          </c:xVal>
          <c:yVal>
            <c:numRef>
              <c:f>Sheet1!$F$6:$F$31</c:f>
              <c:numCache>
                <c:formatCode>"$"#,##0.00</c:formatCode>
                <c:ptCount val="26"/>
                <c:pt idx="0">
                  <c:v>1.75</c:v>
                </c:pt>
                <c:pt idx="1">
                  <c:v>1.79</c:v>
                </c:pt>
                <c:pt idx="2">
                  <c:v>1.83</c:v>
                </c:pt>
                <c:pt idx="3">
                  <c:v>1.87</c:v>
                </c:pt>
                <c:pt idx="4">
                  <c:v>1.9100000000000001</c:v>
                </c:pt>
                <c:pt idx="5">
                  <c:v>1.95</c:v>
                </c:pt>
                <c:pt idx="6">
                  <c:v>1.99</c:v>
                </c:pt>
                <c:pt idx="7">
                  <c:v>2.0299999999999998</c:v>
                </c:pt>
                <c:pt idx="8">
                  <c:v>2.0699999999999998</c:v>
                </c:pt>
                <c:pt idx="9">
                  <c:v>2.11</c:v>
                </c:pt>
                <c:pt idx="10">
                  <c:v>2.15</c:v>
                </c:pt>
                <c:pt idx="11">
                  <c:v>2.19</c:v>
                </c:pt>
                <c:pt idx="12">
                  <c:v>2.23</c:v>
                </c:pt>
                <c:pt idx="13">
                  <c:v>2.27</c:v>
                </c:pt>
                <c:pt idx="14">
                  <c:v>2.31</c:v>
                </c:pt>
                <c:pt idx="15">
                  <c:v>2.35</c:v>
                </c:pt>
                <c:pt idx="16">
                  <c:v>2.39</c:v>
                </c:pt>
                <c:pt idx="17">
                  <c:v>2.4300000000000002</c:v>
                </c:pt>
                <c:pt idx="18">
                  <c:v>2.4700000000000002</c:v>
                </c:pt>
                <c:pt idx="19">
                  <c:v>2.5100000000000002</c:v>
                </c:pt>
                <c:pt idx="20">
                  <c:v>2.5500000000000003</c:v>
                </c:pt>
                <c:pt idx="21">
                  <c:v>2.5900000000000003</c:v>
                </c:pt>
                <c:pt idx="22">
                  <c:v>2.6300000000000003</c:v>
                </c:pt>
                <c:pt idx="23">
                  <c:v>2.6700000000000004</c:v>
                </c:pt>
                <c:pt idx="24">
                  <c:v>2.7100000000000004</c:v>
                </c:pt>
                <c:pt idx="25">
                  <c:v>2.7500000000000004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5AD-43B7-A5D3-038265BEFB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0933504"/>
        <c:axId val="1532856112"/>
      </c:scatterChart>
      <c:valAx>
        <c:axId val="1770933504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Time (hours)</a:t>
                </a:r>
              </a:p>
            </c:rich>
          </c:tx>
          <c:layout>
            <c:manualLayout>
              <c:xMode val="edge"/>
              <c:yMode val="edge"/>
              <c:x val="0.45423697229337784"/>
              <c:y val="0.924874972023845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32856112"/>
        <c:crosses val="autoZero"/>
        <c:crossBetween val="midCat"/>
        <c:majorUnit val="0.30000000000000004"/>
      </c:valAx>
      <c:valAx>
        <c:axId val="153285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Cost ($/yd3)</a:t>
                </a:r>
              </a:p>
            </c:rich>
          </c:tx>
          <c:layout>
            <c:manualLayout>
              <c:xMode val="edge"/>
              <c:yMode val="edge"/>
              <c:x val="1.1385453051630669E-2"/>
              <c:y val="0.326187172339891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70933504"/>
        <c:crosses val="autoZero"/>
        <c:crossBetween val="midCat"/>
      </c:valAx>
      <c:spPr>
        <a:noFill/>
        <a:ln>
          <a:solidFill>
            <a:srgbClr val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24289747719060506"/>
          <c:y val="6.8906115417743325E-3"/>
          <c:w val="0.57985017497812774"/>
          <c:h val="5.94935355302809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 sz="18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0.47133</cdr:x>
      <cdr:y>0.22954</cdr:y>
    </cdr:from>
    <cdr:to>
      <cdr:x>0.74538</cdr:x>
      <cdr:y>0.30448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95DCFBA-5B57-41F9-837C-D7A25C238B00}"/>
            </a:ext>
          </a:extLst>
        </cdr:cNvPr>
        <cdr:cNvSpPr txBox="1"/>
      </cdr:nvSpPr>
      <cdr:spPr>
        <a:xfrm xmlns:a="http://schemas.openxmlformats.org/drawingml/2006/main">
          <a:off x="3878825" y="1038903"/>
          <a:ext cx="2255322" cy="33917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Slope = $2.00/ yd</a:t>
          </a:r>
          <a:r>
            <a:rPr lang="en-US" sz="1600" b="0" i="0" u="none" strike="noStrike" baseline="30000" dirty="0">
              <a:solidFill>
                <a:schemeClr val="accen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3</a:t>
          </a:r>
          <a:r>
            <a:rPr lang="en-US" sz="16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-hr</a:t>
          </a:r>
          <a:endParaRPr lang="en-US" sz="16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0.65188</cdr:x>
      <cdr:y>0.52485</cdr:y>
    </cdr:from>
    <cdr:to>
      <cdr:x>0.92593</cdr:x>
      <cdr:y>0.59979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C5593585-5689-4F19-831E-0F28F78B81BB}"/>
            </a:ext>
          </a:extLst>
        </cdr:cNvPr>
        <cdr:cNvSpPr txBox="1"/>
      </cdr:nvSpPr>
      <cdr:spPr>
        <a:xfrm xmlns:a="http://schemas.openxmlformats.org/drawingml/2006/main">
          <a:off x="5364679" y="2375433"/>
          <a:ext cx="2255322" cy="3391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u="none" strike="noStrike" baseline="0" dirty="0">
              <a:solidFill>
                <a:schemeClr val="accent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Slope = $0.40/ yd</a:t>
          </a:r>
          <a:r>
            <a:rPr lang="en-US" sz="1600" b="0" i="0" u="none" strike="noStrike" baseline="30000" dirty="0">
              <a:solidFill>
                <a:schemeClr val="accent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3</a:t>
          </a:r>
          <a:r>
            <a:rPr lang="en-US" sz="1600" b="0" i="0" u="none" strike="noStrike" baseline="0" dirty="0">
              <a:solidFill>
                <a:schemeClr val="accent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-hr</a:t>
          </a:r>
          <a:endParaRPr lang="en-US" sz="1600" dirty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0.44965</cdr:x>
      <cdr:y>0.56713</cdr:y>
    </cdr:from>
    <cdr:to>
      <cdr:x>0.44965</cdr:x>
      <cdr:y>0.83796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57F7C1CA-D9EC-4F48-8CDD-533D1182C9AA}"/>
            </a:ext>
          </a:extLst>
        </cdr:cNvPr>
        <cdr:cNvCxnSpPr/>
      </cdr:nvCxnSpPr>
      <cdr:spPr>
        <a:xfrm xmlns:a="http://schemas.openxmlformats.org/drawingml/2006/main">
          <a:off x="2466976" y="2333625"/>
          <a:ext cx="0" cy="1114425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0.4485</cdr:x>
      <cdr:y>0.74635</cdr:y>
    </cdr:from>
    <cdr:to>
      <cdr:x>0.65771</cdr:x>
      <cdr:y>0.84034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F89BB310-4F71-4AB0-9F04-3C43F182B774}"/>
            </a:ext>
          </a:extLst>
        </cdr:cNvPr>
        <cdr:cNvSpPr txBox="1"/>
      </cdr:nvSpPr>
      <cdr:spPr>
        <a:xfrm xmlns:a="http://schemas.openxmlformats.org/drawingml/2006/main">
          <a:off x="3690977" y="3377934"/>
          <a:ext cx="1721682" cy="42542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u="none" strike="noStrike" baseline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</a:t>
          </a:r>
          <a:r>
            <a:rPr lang="en-US" sz="1600" b="0" i="0" u="none" strike="noStrike" baseline="-2500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even</a:t>
          </a:r>
          <a:r>
            <a:rPr lang="en-US" sz="1600" b="0" i="0" u="none" strike="noStrike" baseline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= 1.1 hours</a:t>
          </a:r>
          <a:endParaRPr lang="en-US" sz="160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5A5A5A-FCA7-4CD1-9C01-BF8749064A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FF66F66-5D22-4197-8803-D385CB6E1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65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3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61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549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9409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2888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162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503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212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61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604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712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175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311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838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2596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463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1639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592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6332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562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21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874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802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139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724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16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519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21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687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F4441-46A4-46C6-ACD9-2BE83BAE5CAB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B2F0-A301-428E-B310-B3C15EA349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7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F9F0-B03D-4486-B3B7-EE0E70C51BF6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3F5AF-AA7A-4D70-861E-5749DAA02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82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169BE-EE9C-4B33-B218-162F294B7082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4BE3C-8BB5-4126-9D61-F30A8C32B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1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A7931-0CB6-4D91-861C-4B59E0954B7F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2E975-65DA-49A5-9519-670AAAB20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C236D-9756-4B0A-84C9-856292F56717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667E5-B7FE-4726-950B-3B1548425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78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6DCD9-EF22-4B07-94C5-CE4D33896496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78486-CBB1-4511-AF80-ACAE9B317A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07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C1193-6F9D-4C16-8CB5-E72D4E89C027}" type="datetime1">
              <a:rPr lang="en-US" smtClean="0"/>
              <a:t>9/17/2020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A44E2-FB15-4F2C-8675-63705E7A2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09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E2AD8-0520-493A-9247-2DB4176314C7}" type="datetime1">
              <a:rPr lang="en-US" smtClean="0"/>
              <a:t>9/17/2020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BEC2-052F-4643-B4E8-D6BF7BF4C3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80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ABC79-E44F-44A2-9135-D157C2D49801}" type="datetime1">
              <a:rPr lang="en-US" smtClean="0"/>
              <a:t>9/17/2020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77569-195D-463C-9D5A-4CA081072D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73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D83B1-2737-4EC9-BFCA-426D110F3C52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96BDD-73C1-4FAB-A47F-9D2E18A528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5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E765-8835-4072-802D-D316215842AA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1E7C7-895C-4904-830D-9E288E7750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96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59FD02D9-CD5E-4E5B-8EA1-E4FBA2EC6517}" type="datetime1">
              <a:rPr lang="en-US" smtClean="0"/>
              <a:t>9/17/2020</a:t>
            </a:fld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8DAFCFD-5AD1-4D5A-8A2A-D3090EE80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MS PGothic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798" y="543277"/>
            <a:ext cx="7772400" cy="1249317"/>
          </a:xfrm>
        </p:spPr>
        <p:txBody>
          <a:bodyPr/>
          <a:lstStyle/>
          <a:p>
            <a:pPr>
              <a:defRPr/>
            </a:pPr>
            <a:r>
              <a:rPr lang="en-US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ES 200: Autumn 2020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80133" y="3190142"/>
            <a:ext cx="6383730" cy="3191608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/>
              <a:t>Prof. Tabish Nawaz (Module C)</a:t>
            </a:r>
          </a:p>
          <a:p>
            <a:pPr>
              <a:lnSpc>
                <a:spcPct val="80000"/>
              </a:lnSpc>
              <a:defRPr/>
            </a:pPr>
            <a:r>
              <a:rPr lang="en-IN" sz="2000" b="1" i="1" dirty="0">
                <a:solidFill>
                  <a:srgbClr val="0070C0"/>
                </a:solidFill>
                <a:latin typeface="Arial" charset="0"/>
              </a:rPr>
              <a:t>(tnawaz@iitb.ac.in)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Environmental Science and Engineering Dept., 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IIT Bombay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chemeClr val="accent6">
                    <a:lumMod val="50000"/>
                  </a:schemeClr>
                </a:solidFill>
              </a:rPr>
              <a:t>* Instructor In-Charge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rgbClr val="0070C0"/>
                </a:solidFill>
              </a:rPr>
              <a:t>(vsethi@iitb.ac.in)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D2538-19C5-478F-B72E-86300169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A7528F-4D4B-49AE-8C06-99E5F0612A09}"/>
              </a:ext>
            </a:extLst>
          </p:cNvPr>
          <p:cNvSpPr/>
          <p:nvPr/>
        </p:nvSpPr>
        <p:spPr>
          <a:xfrm>
            <a:off x="262730" y="1792594"/>
            <a:ext cx="8618537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Environmental Studies : Science and Engineering</a:t>
            </a:r>
          </a:p>
          <a:p>
            <a:pPr algn="ctr">
              <a:defRPr/>
            </a:pPr>
            <a:r>
              <a:rPr lang="en-US" sz="2800" b="1" dirty="0">
                <a:solidFill>
                  <a:srgbClr val="0070C0"/>
                </a:solidFill>
              </a:rPr>
              <a:t>M</a:t>
            </a:r>
            <a:r>
              <a:rPr lang="en-IN" sz="2800" b="1" dirty="0" err="1">
                <a:solidFill>
                  <a:srgbClr val="0070C0"/>
                </a:solidFill>
              </a:rPr>
              <a:t>odule</a:t>
            </a:r>
            <a:r>
              <a:rPr lang="en-IN" sz="2800" b="1" dirty="0">
                <a:solidFill>
                  <a:srgbClr val="0070C0"/>
                </a:solidFill>
              </a:rPr>
              <a:t> C: Solid Waste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Economic Comparison of Alternatives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000" u="sng" dirty="0">
                <a:solidFill>
                  <a:srgbClr val="FF3399"/>
                </a:solidFill>
              </a:rPr>
              <a:t>Break-even point analysis</a:t>
            </a:r>
            <a:r>
              <a:rPr lang="en-IN" sz="2000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Since, using the transfer station will afford the operator, the opportunity to utilize a larger transport vehicle,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ht</a:t>
            </a:r>
            <a:r>
              <a:rPr lang="en-IN" sz="2000" dirty="0"/>
              <a:t> &lt;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hd</a:t>
            </a:r>
            <a:r>
              <a:rPr lang="en-IN" sz="2000" i="1" dirty="0"/>
              <a:t>.</a:t>
            </a:r>
            <a:r>
              <a:rPr lang="en-IN" sz="2000" dirty="0"/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There will be length of haul time that the plot of equations (1) and (2) will intersect. </a:t>
            </a:r>
          </a:p>
          <a:p>
            <a:pPr marL="0" indent="0" algn="ctr">
              <a:buNone/>
            </a:pPr>
            <a:r>
              <a:rPr lang="en-IN" sz="2000" u="sng" dirty="0">
                <a:solidFill>
                  <a:srgbClr val="FF3399"/>
                </a:solidFill>
              </a:rPr>
              <a:t>This point of intersection is called the break-even point</a:t>
            </a:r>
            <a:r>
              <a:rPr lang="en-IN" sz="2000" dirty="0"/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Beyond this point, direct haul to the destination point is not economical, compared to when a transfer station is constructed.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Equating (1) and (2), the break even time can be calculated as 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An example problem of break-even point is shown in the next slide.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0072CB-FE52-4BE2-B53D-09ACE0E0DC51}"/>
                  </a:ext>
                </a:extLst>
              </p:cNvPr>
              <p:cNvSpPr txBox="1"/>
              <p:nvPr/>
            </p:nvSpPr>
            <p:spPr>
              <a:xfrm>
                <a:off x="3051522" y="4850839"/>
                <a:ext cx="3040953" cy="635367"/>
              </a:xfrm>
              <a:prstGeom prst="rect">
                <a:avLst/>
              </a:prstGeom>
              <a:noFill/>
              <a:ln>
                <a:solidFill>
                  <a:srgbClr val="FF3399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even</m:t>
                          </m:r>
                        </m:sub>
                      </m:sSub>
                      <m:r>
                        <a:rPr lang="en-IN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0072CB-FE52-4BE2-B53D-09ACE0E0D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522" y="4850839"/>
                <a:ext cx="3040953" cy="6353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33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Lecture_4_Slide_10">
            <a:hlinkClick r:id="" action="ppaction://media"/>
            <a:extLst>
              <a:ext uri="{FF2B5EF4-FFF2-40B4-BE49-F238E27FC236}">
                <a16:creationId xmlns:a16="http://schemas.microsoft.com/office/drawing/2014/main" id="{79F920E6-52C7-4FC3-B898-31184273B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Economic Comparison of Alternatives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accent6"/>
                </a:solidFill>
              </a:rPr>
              <a:t>Q) Determine the </a:t>
            </a:r>
            <a:r>
              <a:rPr lang="en-US" sz="2000" b="1" u="sng" dirty="0">
                <a:solidFill>
                  <a:schemeClr val="accent6"/>
                </a:solidFill>
              </a:rPr>
              <a:t>break-even haul time</a:t>
            </a:r>
            <a:r>
              <a:rPr lang="en-US" sz="2000" dirty="0">
                <a:solidFill>
                  <a:schemeClr val="accent6"/>
                </a:solidFill>
              </a:rPr>
              <a:t> between a direct haul system and a  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accent6"/>
                </a:solidFill>
              </a:rPr>
              <a:t>     transfer station (TS) operation with the following properties: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Direct haul system uses a 10 yd</a:t>
            </a:r>
            <a:r>
              <a:rPr lang="en-US" sz="2000" baseline="30000" dirty="0">
                <a:solidFill>
                  <a:schemeClr val="accent6"/>
                </a:solidFill>
              </a:rPr>
              <a:t>3 </a:t>
            </a:r>
            <a:r>
              <a:rPr lang="en-US" sz="2000" dirty="0">
                <a:solidFill>
                  <a:schemeClr val="accent6"/>
                </a:solidFill>
              </a:rPr>
              <a:t>container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Direct haul cost = $20/</a:t>
            </a:r>
            <a:r>
              <a:rPr lang="en-US" sz="2000" dirty="0" err="1">
                <a:solidFill>
                  <a:schemeClr val="accent6"/>
                </a:solidFill>
              </a:rPr>
              <a:t>hr</a:t>
            </a:r>
            <a:endParaRPr lang="en-US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The transfer trailer has a capacity of 100 yd</a:t>
            </a:r>
            <a:r>
              <a:rPr lang="en-US" sz="2000" baseline="30000" dirty="0">
                <a:solidFill>
                  <a:schemeClr val="accent6"/>
                </a:solidFill>
              </a:rPr>
              <a:t>3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Tractor-trailer haul cost = $40/</a:t>
            </a:r>
            <a:r>
              <a:rPr lang="en-US" sz="2000" dirty="0" err="1">
                <a:solidFill>
                  <a:schemeClr val="accent6"/>
                </a:solidFill>
              </a:rPr>
              <a:t>hr</a:t>
            </a:r>
            <a:endParaRPr lang="en-IN" sz="2000" dirty="0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en-US" sz="2000" u="sng" dirty="0">
                <a:solidFill>
                  <a:schemeClr val="accent6"/>
                </a:solidFill>
              </a:rPr>
              <a:t>Also given that</a:t>
            </a:r>
            <a:r>
              <a:rPr lang="en-US" sz="2000" dirty="0">
                <a:solidFill>
                  <a:schemeClr val="accent6"/>
                </a:solidFill>
              </a:rPr>
              <a:t>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Function of amortized capital cost, capacity, operating costs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Cost $3,750,000 (for </a:t>
            </a:r>
            <a:r>
              <a:rPr lang="en-US" sz="2000" dirty="0" err="1">
                <a:solidFill>
                  <a:schemeClr val="accent6"/>
                </a:solidFill>
              </a:rPr>
              <a:t>bldg</a:t>
            </a:r>
            <a:r>
              <a:rPr lang="en-US" sz="2000" dirty="0">
                <a:solidFill>
                  <a:schemeClr val="accent6"/>
                </a:solidFill>
              </a:rPr>
              <a:t>, equipment, tractor/trailer)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Capacity of 300,000 yd</a:t>
            </a:r>
            <a:r>
              <a:rPr lang="en-US" sz="2000" baseline="30000" dirty="0">
                <a:solidFill>
                  <a:schemeClr val="accent6"/>
                </a:solidFill>
              </a:rPr>
              <a:t>3 </a:t>
            </a:r>
            <a:r>
              <a:rPr lang="en-US" sz="2000" dirty="0">
                <a:solidFill>
                  <a:schemeClr val="accent6"/>
                </a:solidFill>
              </a:rPr>
              <a:t>per year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CRF is 0.08 (capital recovery factor is a function of interest rate and years to pay off – converts capital cost to $/</a:t>
            </a:r>
            <a:r>
              <a:rPr lang="en-US" sz="2000" dirty="0" err="1">
                <a:solidFill>
                  <a:schemeClr val="accent6"/>
                </a:solidFill>
              </a:rPr>
              <a:t>yr</a:t>
            </a:r>
            <a:r>
              <a:rPr lang="en-US" sz="2000" dirty="0">
                <a:solidFill>
                  <a:schemeClr val="accent6"/>
                </a:solidFill>
              </a:rPr>
              <a:t>), yr</a:t>
            </a:r>
            <a:r>
              <a:rPr lang="en-US" sz="2000" baseline="30000" dirty="0">
                <a:solidFill>
                  <a:schemeClr val="accent6"/>
                </a:solidFill>
              </a:rPr>
              <a:t>-1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TS operating cost is $225,000/</a:t>
            </a:r>
            <a:r>
              <a:rPr lang="en-US" sz="2000" dirty="0" err="1">
                <a:solidFill>
                  <a:schemeClr val="accent6"/>
                </a:solidFill>
              </a:rPr>
              <a:t>yr</a:t>
            </a: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2" name="Lecture_4_Slide_11">
            <a:hlinkClick r:id="" action="ppaction://media"/>
            <a:extLst>
              <a:ext uri="{FF2B5EF4-FFF2-40B4-BE49-F238E27FC236}">
                <a16:creationId xmlns:a16="http://schemas.microsoft.com/office/drawing/2014/main" id="{5AA97185-3FAE-4A4D-BBA4-F61FDFC26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498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Economic Comparison of Alternatives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u="sng" dirty="0"/>
              <a:t>Step 1</a:t>
            </a:r>
            <a:r>
              <a:rPr lang="en-US" sz="2000" dirty="0"/>
              <a:t>: Calculate Capital Cost Elements (TS)</a:t>
            </a:r>
          </a:p>
          <a:p>
            <a:pPr algn="just"/>
            <a:r>
              <a:rPr lang="en-US" sz="2000" dirty="0"/>
              <a:t>TS total cost/yd</a:t>
            </a:r>
            <a:r>
              <a:rPr lang="en-US" sz="2000" baseline="30000" dirty="0"/>
              <a:t>3</a:t>
            </a:r>
            <a:r>
              <a:rPr lang="en-US" sz="2000" dirty="0"/>
              <a:t> = annual capital cost + annual op cost</a:t>
            </a:r>
          </a:p>
          <a:p>
            <a:pPr algn="just"/>
            <a:r>
              <a:rPr lang="en-US" sz="2000" dirty="0"/>
              <a:t>Amortize Capital cost: = $3,750,000 x 0.08 = $300,000/</a:t>
            </a:r>
            <a:r>
              <a:rPr lang="en-US" sz="2000" dirty="0" err="1"/>
              <a:t>yr</a:t>
            </a:r>
            <a:endParaRPr lang="en-US" sz="2000" dirty="0"/>
          </a:p>
          <a:p>
            <a:pPr algn="just"/>
            <a:r>
              <a:rPr lang="en-US" sz="2000" dirty="0"/>
              <a:t>Total annual costs: ($300,000 + $225,000) yr</a:t>
            </a:r>
            <a:r>
              <a:rPr lang="en-US" sz="2000" baseline="30000" dirty="0"/>
              <a:t>-1</a:t>
            </a:r>
            <a:r>
              <a:rPr lang="en-US" sz="2000" dirty="0"/>
              <a:t> = $525,000/</a:t>
            </a:r>
            <a:r>
              <a:rPr lang="en-US" sz="2000" dirty="0" err="1"/>
              <a:t>yr</a:t>
            </a:r>
            <a:endParaRPr lang="en-US" sz="2000" dirty="0"/>
          </a:p>
          <a:p>
            <a:pPr algn="just"/>
            <a:r>
              <a:rPr lang="en-US" sz="2000" dirty="0"/>
              <a:t>Cost/yd</a:t>
            </a:r>
            <a:r>
              <a:rPr lang="en-US" sz="2000" baseline="30000" dirty="0"/>
              <a:t>3</a:t>
            </a:r>
            <a:r>
              <a:rPr lang="en-US" sz="2000" dirty="0"/>
              <a:t>: ($525000/</a:t>
            </a:r>
            <a:r>
              <a:rPr lang="en-US" sz="2000" dirty="0" err="1"/>
              <a:t>yr</a:t>
            </a:r>
            <a:r>
              <a:rPr lang="en-US" sz="2000" dirty="0"/>
              <a:t>)/300,000 yd</a:t>
            </a:r>
            <a:r>
              <a:rPr lang="en-US" sz="2000" baseline="30000" dirty="0"/>
              <a:t>3</a:t>
            </a:r>
            <a:r>
              <a:rPr lang="en-US" sz="2000" dirty="0"/>
              <a:t>/</a:t>
            </a:r>
            <a:r>
              <a:rPr lang="en-US" sz="2000" dirty="0" err="1"/>
              <a:t>yr</a:t>
            </a:r>
            <a:r>
              <a:rPr lang="en-US" sz="2000" dirty="0"/>
              <a:t> = $1.75/yd</a:t>
            </a:r>
            <a:r>
              <a:rPr lang="en-US" sz="2000" baseline="30000" dirty="0"/>
              <a:t>3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u="sng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u="sng" dirty="0"/>
              <a:t>Step 2</a:t>
            </a:r>
            <a:r>
              <a:rPr lang="en-US" sz="2000" dirty="0"/>
              <a:t>: Calculate Hauling Operating Cost</a:t>
            </a:r>
          </a:p>
          <a:p>
            <a:pPr algn="just"/>
            <a:r>
              <a:rPr lang="en-US" sz="2000" dirty="0"/>
              <a:t>TS trailer haul operating cost = $40/</a:t>
            </a:r>
            <a:r>
              <a:rPr lang="en-US" sz="2000" dirty="0" err="1"/>
              <a:t>hr</a:t>
            </a:r>
            <a:r>
              <a:rPr lang="en-US" sz="2000" dirty="0"/>
              <a:t>/100 yd</a:t>
            </a:r>
            <a:r>
              <a:rPr lang="en-US" sz="2000" baseline="30000" dirty="0"/>
              <a:t>3</a:t>
            </a:r>
            <a:r>
              <a:rPr lang="en-US" sz="2000" dirty="0"/>
              <a:t> = $0.40/hr-yd</a:t>
            </a:r>
            <a:r>
              <a:rPr lang="en-US" sz="2000" baseline="30000" dirty="0"/>
              <a:t>3</a:t>
            </a:r>
          </a:p>
          <a:p>
            <a:pPr algn="just"/>
            <a:r>
              <a:rPr lang="en-US" sz="2000" dirty="0"/>
              <a:t>Direct haul operating cost = $20/</a:t>
            </a:r>
            <a:r>
              <a:rPr lang="en-US" sz="2000" dirty="0" err="1"/>
              <a:t>hr</a:t>
            </a:r>
            <a:r>
              <a:rPr lang="en-US" sz="2000" dirty="0"/>
              <a:t>/10 yd</a:t>
            </a:r>
            <a:r>
              <a:rPr lang="en-US" sz="2000" baseline="30000" dirty="0"/>
              <a:t>3</a:t>
            </a:r>
            <a:r>
              <a:rPr lang="en-US" sz="2000" dirty="0"/>
              <a:t> = $2.00/ hr-yd</a:t>
            </a:r>
            <a:r>
              <a:rPr lang="en-US" sz="2000" baseline="30000" dirty="0"/>
              <a:t>3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u="sng" dirty="0"/>
              <a:t>Step 3</a:t>
            </a:r>
            <a:r>
              <a:rPr lang="en-US" sz="2000" dirty="0"/>
              <a:t>: Equate Direct Haul Costs to Transfer Station Costs to Calculate the Break Even Haul Time (</a:t>
            </a:r>
            <a:r>
              <a:rPr lang="en-US" sz="2000" dirty="0" err="1"/>
              <a:t>t</a:t>
            </a:r>
            <a:r>
              <a:rPr lang="en-US" sz="2000" baseline="-25000" dirty="0" err="1"/>
              <a:t>even</a:t>
            </a:r>
            <a:r>
              <a:rPr lang="en-US" sz="2000" dirty="0"/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da-DK" sz="2000" dirty="0"/>
              <a:t>$2.00/hr-yd</a:t>
            </a:r>
            <a:r>
              <a:rPr lang="da-DK" sz="2000" baseline="30000" dirty="0"/>
              <a:t>3 </a:t>
            </a:r>
            <a:r>
              <a:rPr lang="da-DK" sz="2000" dirty="0"/>
              <a:t>(t</a:t>
            </a:r>
            <a:r>
              <a:rPr lang="da-DK" sz="2000" baseline="-25000" dirty="0"/>
              <a:t>even</a:t>
            </a:r>
            <a:r>
              <a:rPr lang="da-DK" sz="2000" dirty="0"/>
              <a:t>) = $1.75/yd</a:t>
            </a:r>
            <a:r>
              <a:rPr lang="da-DK" sz="2000" baseline="30000" dirty="0"/>
              <a:t>3</a:t>
            </a:r>
            <a:r>
              <a:rPr lang="da-DK" sz="2000" dirty="0"/>
              <a:t> + $0.40/hr-yd</a:t>
            </a:r>
            <a:r>
              <a:rPr lang="da-DK" sz="2000" baseline="30000" dirty="0"/>
              <a:t>3 </a:t>
            </a:r>
            <a:r>
              <a:rPr lang="da-DK" sz="2000" dirty="0"/>
              <a:t>(t</a:t>
            </a:r>
            <a:r>
              <a:rPr lang="da-DK" sz="2000" baseline="-25000" dirty="0"/>
              <a:t>even</a:t>
            </a:r>
            <a:r>
              <a:rPr lang="da-DK" sz="2000" dirty="0"/>
              <a:t>)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7FE078-7B5E-4515-B284-783EF7DAEF4F}"/>
              </a:ext>
            </a:extLst>
          </p:cNvPr>
          <p:cNvSpPr/>
          <p:nvPr/>
        </p:nvSpPr>
        <p:spPr>
          <a:xfrm>
            <a:off x="587260" y="5937691"/>
            <a:ext cx="1981633" cy="400110"/>
          </a:xfrm>
          <a:prstGeom prst="rect">
            <a:avLst/>
          </a:prstGeom>
          <a:ln>
            <a:solidFill>
              <a:srgbClr val="009900"/>
            </a:solidFill>
          </a:ln>
        </p:spPr>
        <p:txBody>
          <a:bodyPr wrap="none">
            <a:spAutoFit/>
          </a:bodyPr>
          <a:lstStyle/>
          <a:p>
            <a:r>
              <a:rPr lang="en-IN" dirty="0" err="1"/>
              <a:t>t</a:t>
            </a:r>
            <a:r>
              <a:rPr lang="en-IN" baseline="-25000" dirty="0" err="1"/>
              <a:t>even</a:t>
            </a:r>
            <a:r>
              <a:rPr lang="en-IN" dirty="0"/>
              <a:t> = 1.1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7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Economic Comparison of Alternatives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E7D62E6-6799-47D9-9C12-31D8195A3A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199" y="1728275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ABEED51-08CC-4EF6-A998-A08143474A2B}"/>
              </a:ext>
            </a:extLst>
          </p:cNvPr>
          <p:cNvSpPr/>
          <p:nvPr/>
        </p:nvSpPr>
        <p:spPr>
          <a:xfrm>
            <a:off x="2673082" y="1092208"/>
            <a:ext cx="3797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IN" sz="2400" u="sng" dirty="0">
                <a:solidFill>
                  <a:srgbClr val="FF3399"/>
                </a:solidFill>
              </a:rPr>
              <a:t>Break-even point analysis</a:t>
            </a:r>
            <a:r>
              <a:rPr lang="en-IN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38495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Functional elements of a solid waste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24CD5-CF4B-43A9-A87D-C8CCEA6F2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3" y="1544029"/>
            <a:ext cx="8652850" cy="3769941"/>
          </a:xfrm>
          <a:prstGeom prst="rect">
            <a:avLst/>
          </a:prstGeom>
          <a:ln>
            <a:solidFill>
              <a:srgbClr val="6633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0962D5-2365-4E4A-8018-78B9F15BB980}"/>
              </a:ext>
            </a:extLst>
          </p:cNvPr>
          <p:cNvSpPr/>
          <p:nvPr/>
        </p:nvSpPr>
        <p:spPr>
          <a:xfrm>
            <a:off x="6090161" y="3916155"/>
            <a:ext cx="2808261" cy="9231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Lecture_4_Slide_14">
            <a:hlinkClick r:id="" action="ppaction://media"/>
            <a:extLst>
              <a:ext uri="{FF2B5EF4-FFF2-40B4-BE49-F238E27FC236}">
                <a16:creationId xmlns:a16="http://schemas.microsoft.com/office/drawing/2014/main" id="{CA10310C-23E5-43D5-9E8A-257C50334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8" y="1809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MSW Processing and Recovery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/>
              <a:t>Processing techniques are used in MSW management system to: 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IN" sz="2400" dirty="0"/>
              <a:t>Improve the efficiency of MSW disposal systems 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IN" sz="2400" dirty="0"/>
              <a:t>To recover resources (usable materials)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IN" sz="2400" dirty="0"/>
              <a:t>To prepare materials for the recovery of conversion products and energy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Processing techniques used routinely in MSW systems include: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400" dirty="0"/>
              <a:t>Mechanical volume reduction (compaction)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400" dirty="0"/>
              <a:t>Thermal volume reduction (incineration)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400" dirty="0"/>
              <a:t>Manual separation of waste components </a:t>
            </a:r>
          </a:p>
          <a:p>
            <a:pPr marL="800100" lvl="1" indent="-342900" algn="just">
              <a:buFont typeface="+mj-lt"/>
              <a:buAutoNum type="arabicParenR"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2" name="Lecture_4_Slide_15">
            <a:hlinkClick r:id="" action="ppaction://media"/>
            <a:extLst>
              <a:ext uri="{FF2B5EF4-FFF2-40B4-BE49-F238E27FC236}">
                <a16:creationId xmlns:a16="http://schemas.microsoft.com/office/drawing/2014/main" id="{09599D0F-03FD-4B5F-B3DB-22981194D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498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Factors to be considered in evaluating </a:t>
            </a:r>
            <a:br>
              <a:rPr lang="en-IN" sz="3200" dirty="0">
                <a:solidFill>
                  <a:schemeClr val="tx1"/>
                </a:solidFill>
              </a:rPr>
            </a:br>
            <a:r>
              <a:rPr lang="en-IN" sz="3200" dirty="0">
                <a:solidFill>
                  <a:schemeClr val="tx1"/>
                </a:solidFill>
              </a:rPr>
              <a:t>on-site MSW processing equipment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F6AAF31-59CE-4626-9905-EBA3A4F75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083193"/>
              </p:ext>
            </p:extLst>
          </p:nvPr>
        </p:nvGraphicFramePr>
        <p:xfrm>
          <a:off x="299936" y="1414609"/>
          <a:ext cx="8544126" cy="433723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685527487"/>
                    </a:ext>
                  </a:extLst>
                </a:gridCol>
                <a:gridCol w="7116646">
                  <a:extLst>
                    <a:ext uri="{9D8B030D-6E8A-4147-A177-3AD203B41FA5}">
                      <a16:colId xmlns:a16="http://schemas.microsoft.com/office/drawing/2014/main" val="1391135833"/>
                    </a:ext>
                  </a:extLst>
                </a:gridCol>
              </a:tblGrid>
              <a:tr h="5807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Factor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Evaluation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val="3987396559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Capabilities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</a:pPr>
                      <a:r>
                        <a:rPr lang="en-US" sz="1800" u="none" strike="noStrike" dirty="0">
                          <a:effectLst/>
                        </a:rPr>
                        <a:t>What will the device or mechanism do?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Will its use be an improvement over conventional practices?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val="2299017624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Reliability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</a:pPr>
                      <a:r>
                        <a:rPr lang="en-US" sz="1800" u="none" strike="noStrike" dirty="0">
                          <a:effectLst/>
                        </a:rPr>
                        <a:t>Will the equipment perform its designated functions with little attention beyond preventive maintenance?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Has the effectiveness of the equipment been demonstrated in use over a reasonable period of time or merely predicted?</a:t>
                      </a: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val="1836410113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dirty="0">
                          <a:effectLst/>
                        </a:rPr>
                        <a:t>Service</a:t>
                      </a:r>
                      <a:endParaRPr lang="en-US" dirty="0"/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Will servicing capabilities beyond those of the local building   maintenance staff be required occasionally?</a:t>
                      </a:r>
                    </a:p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</a:pPr>
                      <a:endParaRPr lang="en-US" sz="1800" u="none" strike="noStrike" dirty="0">
                        <a:effectLst/>
                      </a:endParaRPr>
                    </a:p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</a:pPr>
                      <a:r>
                        <a:rPr lang="en-US" sz="1800" u="none" strike="noStrike" dirty="0">
                          <a:effectLst/>
                        </a:rPr>
                        <a:t>Are properly trained service personnel available through the equipment manufacturer or the local distributor?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val="2220163995"/>
                  </a:ext>
                </a:extLst>
              </a:tr>
            </a:tbl>
          </a:graphicData>
        </a:graphic>
      </p:graphicFrame>
      <p:pic>
        <p:nvPicPr>
          <p:cNvPr id="2" name="Lecture_4_Slide_16">
            <a:hlinkClick r:id="" action="ppaction://media"/>
            <a:extLst>
              <a:ext uri="{FF2B5EF4-FFF2-40B4-BE49-F238E27FC236}">
                <a16:creationId xmlns:a16="http://schemas.microsoft.com/office/drawing/2014/main" id="{777549DD-C25D-4993-AAB8-24A4EB4AB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" y="1846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Factors to be considered in evaluating </a:t>
            </a:r>
            <a:br>
              <a:rPr lang="en-IN" sz="3200" dirty="0">
                <a:solidFill>
                  <a:schemeClr val="tx1"/>
                </a:solidFill>
              </a:rPr>
            </a:br>
            <a:r>
              <a:rPr lang="en-IN" sz="3200" dirty="0">
                <a:solidFill>
                  <a:schemeClr val="tx1"/>
                </a:solidFill>
              </a:rPr>
              <a:t>on-site MSW processing equipment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F6AAF31-59CE-4626-9905-EBA3A4F75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083967"/>
              </p:ext>
            </p:extLst>
          </p:nvPr>
        </p:nvGraphicFramePr>
        <p:xfrm>
          <a:off x="299936" y="1277449"/>
          <a:ext cx="8544126" cy="49698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685527487"/>
                    </a:ext>
                  </a:extLst>
                </a:gridCol>
                <a:gridCol w="7116646">
                  <a:extLst>
                    <a:ext uri="{9D8B030D-6E8A-4147-A177-3AD203B41FA5}">
                      <a16:colId xmlns:a16="http://schemas.microsoft.com/office/drawing/2014/main" val="1391135833"/>
                    </a:ext>
                  </a:extLst>
                </a:gridCol>
              </a:tblGrid>
              <a:tr h="580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96559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Safety of operation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Is the proposed equipment reasonably fool proof so that it may be operated by tenants or building personnel with limited mechanical knowledge of abilities?</a:t>
                      </a:r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endParaRPr lang="en-IN" sz="1800" dirty="0"/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Does is it have adequate safeguards to discourage careless use?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9017624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Ease of operation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Is the equipment easy to operate by a tenant or by building personnel?</a:t>
                      </a:r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endParaRPr lang="en-IN" sz="1800" dirty="0"/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Unless functions and actual operation of equipment can be carried out easily they may be ignored or short-circuited 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36410113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Efficiency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Does the equipment perform efficiently and with a minimum of attention?</a:t>
                      </a:r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endParaRPr lang="en-IN" sz="1800" dirty="0"/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Under most conditions, equipment that completes an operation cycle each time it is used should be selected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0163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195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Factors to be considered in evaluating </a:t>
            </a:r>
            <a:br>
              <a:rPr lang="en-IN" sz="3200" dirty="0">
                <a:solidFill>
                  <a:schemeClr val="tx1"/>
                </a:solidFill>
              </a:rPr>
            </a:br>
            <a:r>
              <a:rPr lang="en-IN" sz="3200" dirty="0">
                <a:solidFill>
                  <a:schemeClr val="tx1"/>
                </a:solidFill>
              </a:rPr>
              <a:t>on-site MSW processing equipment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B1FDC5C-A37D-4EE7-8387-1607A96D7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228644"/>
              </p:ext>
            </p:extLst>
          </p:nvPr>
        </p:nvGraphicFramePr>
        <p:xfrm>
          <a:off x="768986" y="1323340"/>
          <a:ext cx="7606025" cy="42113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439353">
                  <a:extLst>
                    <a:ext uri="{9D8B030D-6E8A-4147-A177-3AD203B41FA5}">
                      <a16:colId xmlns:a16="http://schemas.microsoft.com/office/drawing/2014/main" val="853517125"/>
                    </a:ext>
                  </a:extLst>
                </a:gridCol>
                <a:gridCol w="5166672">
                  <a:extLst>
                    <a:ext uri="{9D8B030D-6E8A-4147-A177-3AD203B41FA5}">
                      <a16:colId xmlns:a16="http://schemas.microsoft.com/office/drawing/2014/main" val="2140955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27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Environmental effects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Does the equipment pollute or contaminate the environment?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580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Health hazards 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Does the device/mechanism create or amplify health hazards?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5890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Economics 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What are the economics involved?</a:t>
                      </a:r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endParaRPr lang="en-IN" sz="1800" dirty="0"/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Both first and annual costs, future operation and maintenance cost must be assessed.</a:t>
                      </a:r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endParaRPr lang="en-IN" sz="1800" dirty="0"/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Equipment produced by well-established companies with proven track record should be given consideration 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3493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97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977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Preliminary Processing</a:t>
            </a:r>
            <a:br>
              <a:rPr lang="en-IN" sz="3200" dirty="0">
                <a:solidFill>
                  <a:schemeClr val="tx1"/>
                </a:solidFill>
              </a:rPr>
            </a:br>
            <a:r>
              <a:rPr lang="en-IN" sz="3200" dirty="0">
                <a:solidFill>
                  <a:schemeClr val="tx1"/>
                </a:solidFill>
              </a:rPr>
              <a:t>- Mechanical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006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9191" y="948783"/>
            <a:ext cx="75056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Solid Waste Management</a:t>
            </a: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3440918" y="195188"/>
            <a:ext cx="22621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9138">
              <a:spcBef>
                <a:spcPct val="20000"/>
              </a:spcBef>
              <a:buChar char="•"/>
              <a:tabLst>
                <a:tab pos="21542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19138">
              <a:spcBef>
                <a:spcPct val="20000"/>
              </a:spcBef>
              <a:buChar char="–"/>
              <a:tabLst>
                <a:tab pos="21542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20000"/>
              </a:spcBef>
              <a:buChar char="•"/>
              <a:tabLst>
                <a:tab pos="21542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20000"/>
              </a:spcBef>
              <a:buChar char="–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20000"/>
              </a:spcBef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600" b="1" u="sng" dirty="0">
                <a:solidFill>
                  <a:srgbClr val="0070C0"/>
                </a:solidFill>
              </a:rPr>
              <a:t>Module 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7A1D8-6EB9-417A-9E42-FE7AB2D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1522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0D73-C351-495B-AE73-B992FC1037C0}"/>
              </a:ext>
            </a:extLst>
          </p:cNvPr>
          <p:cNvSpPr/>
          <p:nvPr/>
        </p:nvSpPr>
        <p:spPr>
          <a:xfrm>
            <a:off x="317085" y="1926569"/>
            <a:ext cx="850981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Lecture-4 Topics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/>
              <a:t>MSW Transfer and Transport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400" dirty="0"/>
              <a:t>Transfer Stations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2400" dirty="0"/>
              <a:t>MSW Processing Techniques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400" dirty="0"/>
              <a:t>Primary Processing </a:t>
            </a:r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100A2140-346D-4F99-A07C-64AB912B3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245624" y="3439107"/>
            <a:ext cx="4652740" cy="20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E9F209-ED26-49B8-9550-847A65050248}"/>
              </a:ext>
            </a:extLst>
          </p:cNvPr>
          <p:cNvSpPr/>
          <p:nvPr/>
        </p:nvSpPr>
        <p:spPr>
          <a:xfrm>
            <a:off x="3716594" y="4087072"/>
            <a:ext cx="2138516" cy="1402542"/>
          </a:xfrm>
          <a:prstGeom prst="round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ecture_4_Slide_2">
            <a:hlinkClick r:id="" action="ppaction://media"/>
            <a:extLst>
              <a:ext uri="{FF2B5EF4-FFF2-40B4-BE49-F238E27FC236}">
                <a16:creationId xmlns:a16="http://schemas.microsoft.com/office/drawing/2014/main" id="{1F49CE1C-77CB-4ECB-A5A2-1D45D4692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9591" y="2134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2800" dirty="0">
                <a:solidFill>
                  <a:schemeClr val="tx1"/>
                </a:solidFill>
              </a:rPr>
              <a:t>Mechanical Size Alteration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Function: To obtain a final product that is </a:t>
            </a:r>
            <a:r>
              <a:rPr lang="en-IN" sz="2000" i="1" u="sng" dirty="0">
                <a:solidFill>
                  <a:srgbClr val="FF3399"/>
                </a:solidFill>
              </a:rPr>
              <a:t>reasonably uniform and considerably reduced in size</a:t>
            </a:r>
            <a:r>
              <a:rPr lang="en-IN" sz="2000" dirty="0"/>
              <a:t> in comparison with its original form.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Size reduction does not necessarily imply volume reduction.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Equipment used includes: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FF3399"/>
                </a:solidFill>
              </a:rPr>
              <a:t>Hammermill (shown in picture)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/>
              <a:t>Shredders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/>
              <a:t>Roll crushers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/>
              <a:t>Grinders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/>
              <a:t>Chippers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/>
              <a:t>Jaw crushers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EEE238-720E-4B48-A51F-11D0CA182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682" y="2286000"/>
            <a:ext cx="4705350" cy="3867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D630E8-18DD-499D-B0DF-FE2EB2694BD9}"/>
              </a:ext>
            </a:extLst>
          </p:cNvPr>
          <p:cNvSpPr/>
          <p:nvPr/>
        </p:nvSpPr>
        <p:spPr>
          <a:xfrm>
            <a:off x="4868732" y="6302573"/>
            <a:ext cx="32552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https://slideplayer.com/slide/13118867/</a:t>
            </a:r>
          </a:p>
        </p:txBody>
      </p:sp>
      <p:pic>
        <p:nvPicPr>
          <p:cNvPr id="6" name="Lecture_4_Slide_20">
            <a:hlinkClick r:id="" action="ppaction://media"/>
            <a:extLst>
              <a:ext uri="{FF2B5EF4-FFF2-40B4-BE49-F238E27FC236}">
                <a16:creationId xmlns:a16="http://schemas.microsoft.com/office/drawing/2014/main" id="{668B5AA4-C440-4D38-891E-0904928C8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9" y="2264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4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2800" dirty="0">
                <a:solidFill>
                  <a:schemeClr val="tx1"/>
                </a:solidFill>
              </a:rPr>
              <a:t>Mechanical Size Alteration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14425"/>
            <a:ext cx="8839200" cy="5160377"/>
          </a:xfrm>
        </p:spPr>
        <p:txBody>
          <a:bodyPr>
            <a:noAutofit/>
          </a:bodyPr>
          <a:lstStyle/>
          <a:p>
            <a:pPr marL="57150" indent="0" algn="just">
              <a:buNone/>
            </a:pPr>
            <a:r>
              <a:rPr lang="en-IN" sz="2000" u="sng" dirty="0">
                <a:solidFill>
                  <a:srgbClr val="FF3399"/>
                </a:solidFill>
              </a:rPr>
              <a:t>Shredding should be preceded by screening</a:t>
            </a:r>
            <a:r>
              <a:rPr lang="en-IN" sz="2000" dirty="0"/>
              <a:t>: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Shredders shatter glass and entrap organic materials within tin cans.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It contaminates paper with liquids and putrescible organic materials, and has high energy demand.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3753F-0BCF-43A7-9E19-DC5B25739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027187"/>
            <a:ext cx="2333333" cy="32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50BF6B-36CD-4D5C-B3DD-C28A93B0B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057" y="3241472"/>
            <a:ext cx="5057143" cy="2847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98D2A0-634F-4BE8-8185-AAABC5304710}"/>
              </a:ext>
            </a:extLst>
          </p:cNvPr>
          <p:cNvSpPr/>
          <p:nvPr/>
        </p:nvSpPr>
        <p:spPr>
          <a:xfrm>
            <a:off x="0" y="6325255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https://www.abcoffice.com/office-equipment-news/2011/01/cross-cut-vs-strip-cut-paper-shredders-on-a-mechanical-level/</a:t>
            </a:r>
          </a:p>
        </p:txBody>
      </p:sp>
      <p:pic>
        <p:nvPicPr>
          <p:cNvPr id="8" name="Lecture_4_Slide_21">
            <a:hlinkClick r:id="" action="ppaction://media"/>
            <a:extLst>
              <a:ext uri="{FF2B5EF4-FFF2-40B4-BE49-F238E27FC236}">
                <a16:creationId xmlns:a16="http://schemas.microsoft.com/office/drawing/2014/main" id="{2A6212C9-BABD-4258-960C-0D1C81ADD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2490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9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Mechanical Component Separation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Necessary operation in the recovery of resources from MSW, and where energy and conversion products are to be recovered.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rgbClr val="FF3399"/>
                </a:solidFill>
              </a:rPr>
              <a:t>Screening with trommels</a:t>
            </a:r>
            <a:r>
              <a:rPr lang="en-IN" sz="2000" dirty="0"/>
              <a:t> are used for separation of unprocessed wastes now, instead of shredders, as they protect shredder in RDF (refuse-derived fuel) production by removing oversized materials, and separating cardboard and paper.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C72FA-BA09-46E0-840F-6E48AA1BA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033" y="3723188"/>
            <a:ext cx="3622347" cy="2294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C426F-6987-4C73-A760-F7884379C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23188"/>
            <a:ext cx="5228814" cy="1981507"/>
          </a:xfrm>
          <a:prstGeom prst="rect">
            <a:avLst/>
          </a:prstGeom>
        </p:spPr>
      </p:pic>
      <p:pic>
        <p:nvPicPr>
          <p:cNvPr id="2" name="Lecture_4_Slide_22">
            <a:hlinkClick r:id="" action="ppaction://media"/>
            <a:extLst>
              <a:ext uri="{FF2B5EF4-FFF2-40B4-BE49-F238E27FC236}">
                <a16:creationId xmlns:a16="http://schemas.microsoft.com/office/drawing/2014/main" id="{90783127-F314-4074-A632-4208A53C49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2395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7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Air Separation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Can separate lighter materials (organics, paper products) from heavier (inorganic) ones, based on </a:t>
            </a:r>
            <a:r>
              <a:rPr lang="en-IN" sz="2400" u="sng" dirty="0">
                <a:solidFill>
                  <a:srgbClr val="C00000"/>
                </a:solidFill>
              </a:rPr>
              <a:t>terminal settling velocity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Separate the light fraction of organic materials from the conveying air streams, done with cyclone separator.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31C94-D56F-4DA7-8605-A7DA4DAA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906" y="3544855"/>
            <a:ext cx="4408760" cy="2642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CC96C-5A77-455A-9929-A43775DE2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3332916"/>
            <a:ext cx="2168525" cy="2936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B8CD3B-C9D8-415E-B022-BF53BCE3F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977" y="6295355"/>
            <a:ext cx="862909" cy="338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99BEC5-D82A-4691-BA64-D21343A97EA3}"/>
              </a:ext>
            </a:extLst>
          </p:cNvPr>
          <p:cNvSpPr/>
          <p:nvPr/>
        </p:nvSpPr>
        <p:spPr>
          <a:xfrm>
            <a:off x="4904458" y="6255833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cyclone separator</a:t>
            </a:r>
            <a:endParaRPr lang="en-US" dirty="0"/>
          </a:p>
        </p:txBody>
      </p:sp>
      <p:pic>
        <p:nvPicPr>
          <p:cNvPr id="3" name="Lecture_4_Slide_23">
            <a:hlinkClick r:id="" action="ppaction://media"/>
            <a:extLst>
              <a:ext uri="{FF2B5EF4-FFF2-40B4-BE49-F238E27FC236}">
                <a16:creationId xmlns:a16="http://schemas.microsoft.com/office/drawing/2014/main" id="{5D10697C-64A4-4C07-BD85-5A3B0E983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399" y="276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2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Magnetic and Electromagnetic Separation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080929"/>
            <a:ext cx="8839200" cy="1836174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Magnetic separation of ferrous materials is now being used for removal of ferrous metals from MSW.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Electro-mechanical separation techniques for nonferrous materials.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0B958-F417-417F-9975-000B78FA4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54" y="3021271"/>
            <a:ext cx="37623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651C-40D8-46AE-BF0F-AB08D7EFB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674" y="3021271"/>
            <a:ext cx="3550509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442DD9-0025-4FC9-8700-FFF957841DCF}"/>
              </a:ext>
            </a:extLst>
          </p:cNvPr>
          <p:cNvSpPr/>
          <p:nvPr/>
        </p:nvSpPr>
        <p:spPr>
          <a:xfrm>
            <a:off x="1445341" y="5972115"/>
            <a:ext cx="62533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/>
              <a:t>Pulley-type and Suspended-type magnetic separators </a:t>
            </a:r>
            <a:endParaRPr lang="en-US" i="1" dirty="0"/>
          </a:p>
        </p:txBody>
      </p:sp>
      <p:pic>
        <p:nvPicPr>
          <p:cNvPr id="2" name="Lecture_4_Slide_24">
            <a:hlinkClick r:id="" action="ppaction://media"/>
            <a:extLst>
              <a:ext uri="{FF2B5EF4-FFF2-40B4-BE49-F238E27FC236}">
                <a16:creationId xmlns:a16="http://schemas.microsoft.com/office/drawing/2014/main" id="{CEDF8E8E-FAEE-4A8E-A0E8-11AC9342B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2404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8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Eddy Current and Electrostatic Separation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080929"/>
            <a:ext cx="8839200" cy="2000894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Eddy current separation for aluminium and Electrostatic separation for glass in wastes free of ferrous and aluminium scrap.</a:t>
            </a:r>
            <a:endParaRPr lang="en-IN" sz="1800" dirty="0"/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000" dirty="0"/>
              <a:t>Eddy current technology works by exerting repulsive forces on electrically conductive materials.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000" dirty="0"/>
              <a:t>These systems should be located after magnetic separation to minimize contamination by ferrous materials.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442DD9-0025-4FC9-8700-FFF957841DCF}"/>
              </a:ext>
            </a:extLst>
          </p:cNvPr>
          <p:cNvSpPr/>
          <p:nvPr/>
        </p:nvSpPr>
        <p:spPr>
          <a:xfrm>
            <a:off x="706472" y="6328902"/>
            <a:ext cx="3126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i="1" dirty="0"/>
              <a:t>Eddy Current Separator </a:t>
            </a:r>
            <a:endParaRPr lang="en-US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88CF06-0486-4079-8178-9BA3CEC56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99" y="3285639"/>
            <a:ext cx="4750828" cy="2790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4F543C-6983-4FC1-A478-CFC6E7EF0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779" y="3161512"/>
            <a:ext cx="3653241" cy="3115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0D7449-CE73-4A9B-B2CF-C610D0476D27}"/>
              </a:ext>
            </a:extLst>
          </p:cNvPr>
          <p:cNvSpPr/>
          <p:nvPr/>
        </p:nvSpPr>
        <p:spPr>
          <a:xfrm>
            <a:off x="5310869" y="6328902"/>
            <a:ext cx="3126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i="1" dirty="0"/>
              <a:t>Electrostatic Separator</a:t>
            </a:r>
            <a:endParaRPr lang="en-US" i="1" dirty="0"/>
          </a:p>
        </p:txBody>
      </p:sp>
      <p:pic>
        <p:nvPicPr>
          <p:cNvPr id="6" name="Lecture_4_Slide_25">
            <a:hlinkClick r:id="" action="ppaction://media"/>
            <a:extLst>
              <a:ext uri="{FF2B5EF4-FFF2-40B4-BE49-F238E27FC236}">
                <a16:creationId xmlns:a16="http://schemas.microsoft.com/office/drawing/2014/main" id="{AE06730A-32AD-4C59-85D8-63F29ECEE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399" y="2187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Drying and Dewatering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57150" indent="0" algn="just">
              <a:buNone/>
            </a:pPr>
            <a:r>
              <a:rPr lang="en-IN" sz="2400" dirty="0"/>
              <a:t>Drying and dewatering for removing moisture 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Convection, Conduction and Radiation dryers.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Different types of dryers are: </a:t>
            </a:r>
            <a:r>
              <a:rPr lang="en-IN" sz="2400" i="1" dirty="0"/>
              <a:t>fixed-bed, rotary, tunnel, fluidized-bed, pneumatic, spouted-bed dryers</a:t>
            </a:r>
          </a:p>
          <a:p>
            <a:pPr marL="57150" indent="0" algn="just">
              <a:buNone/>
            </a:pPr>
            <a:endParaRPr lang="en-IN" sz="2400" u="sng" dirty="0">
              <a:solidFill>
                <a:srgbClr val="FF3399"/>
              </a:solidFill>
            </a:endParaRPr>
          </a:p>
          <a:p>
            <a:pPr marL="57150" indent="0" algn="just">
              <a:buNone/>
            </a:pPr>
            <a:r>
              <a:rPr lang="en-IN" sz="2400" u="sng" dirty="0">
                <a:solidFill>
                  <a:srgbClr val="FF3399"/>
                </a:solidFill>
              </a:rPr>
              <a:t>Drying </a:t>
            </a:r>
            <a:r>
              <a:rPr lang="en-US" sz="2400" u="sng" dirty="0">
                <a:solidFill>
                  <a:srgbClr val="FF3399"/>
                </a:solidFill>
              </a:rPr>
              <a:t>allows</a:t>
            </a:r>
            <a:r>
              <a:rPr lang="en-US" sz="2400" dirty="0"/>
              <a:t>: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400" dirty="0"/>
              <a:t>reduction in the volume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400" dirty="0"/>
              <a:t>inhibition of biochemical reactions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400" dirty="0"/>
              <a:t>reduction of transportation costs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400" dirty="0"/>
              <a:t>safe waste storage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400" dirty="0"/>
              <a:t>reduction of degree of hazard</a:t>
            </a: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4D32C-9D44-4F95-B60E-EDE5E2ABA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0" y="2801436"/>
            <a:ext cx="3562349" cy="16715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A5A467-BA90-450D-8EE5-4EA50C2EC8ED}"/>
              </a:ext>
            </a:extLst>
          </p:cNvPr>
          <p:cNvSpPr/>
          <p:nvPr/>
        </p:nvSpPr>
        <p:spPr>
          <a:xfrm>
            <a:off x="5086656" y="4545450"/>
            <a:ext cx="42475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Rotary Dryer </a:t>
            </a:r>
          </a:p>
          <a:p>
            <a:pPr algn="ctr"/>
            <a:r>
              <a:rPr lang="en-US" sz="1400" dirty="0"/>
              <a:t>https://www.hitemptech.com/rotary-dryers.html</a:t>
            </a:r>
          </a:p>
        </p:txBody>
      </p:sp>
      <p:pic>
        <p:nvPicPr>
          <p:cNvPr id="6" name="Lecture_4_Slide_26">
            <a:hlinkClick r:id="" action="ppaction://media"/>
            <a:extLst>
              <a:ext uri="{FF2B5EF4-FFF2-40B4-BE49-F238E27FC236}">
                <a16:creationId xmlns:a16="http://schemas.microsoft.com/office/drawing/2014/main" id="{11004637-32DC-4667-A2B8-08DDA4C09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9" y="276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Material Recovery Systems</a:t>
            </a:r>
            <a:endParaRPr lang="en-IN" sz="3200" i="1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57150" indent="0" algn="just">
              <a:buNone/>
            </a:pPr>
            <a:r>
              <a:rPr lang="en-IN" sz="2400" u="sng" dirty="0">
                <a:solidFill>
                  <a:srgbClr val="FF3399"/>
                </a:solidFill>
              </a:rPr>
              <a:t>Materials specifications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Principal recoverable materials in MSW: Paper, cardboard, plastics, glass, ferrous metals, and nonferrous metals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Decision to recover any or all of the materials is usually based on an </a:t>
            </a:r>
            <a:r>
              <a:rPr lang="en-IN" sz="2400" i="1" dirty="0">
                <a:solidFill>
                  <a:srgbClr val="FF3399"/>
                </a:solidFill>
              </a:rPr>
              <a:t>economic evaluation</a:t>
            </a:r>
            <a:r>
              <a:rPr lang="en-IN" sz="2400" dirty="0"/>
              <a:t> and on local considerations.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In assessing the economics of materials recovery, the materials specifications will be a critical consideration.</a:t>
            </a:r>
          </a:p>
          <a:p>
            <a:pPr marL="57150" indent="0" algn="just">
              <a:buNone/>
            </a:pPr>
            <a:endParaRPr lang="en-IN" sz="2400" u="sng" dirty="0">
              <a:solidFill>
                <a:srgbClr val="FF3399"/>
              </a:solidFill>
            </a:endParaRPr>
          </a:p>
          <a:p>
            <a:pPr marL="57150" indent="0" algn="just">
              <a:buNone/>
            </a:pPr>
            <a:r>
              <a:rPr lang="en-IN" sz="2400" u="sng" dirty="0">
                <a:solidFill>
                  <a:srgbClr val="FF3399"/>
                </a:solidFill>
              </a:rPr>
              <a:t>Processing and Recovery Systems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Process flow sheets must be developed for the removal of the desired components and for processing combustible materials.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pic>
        <p:nvPicPr>
          <p:cNvPr id="2" name="Lecture_4_Slide_27">
            <a:hlinkClick r:id="" action="ppaction://media"/>
            <a:extLst>
              <a:ext uri="{FF2B5EF4-FFF2-40B4-BE49-F238E27FC236}">
                <a16:creationId xmlns:a16="http://schemas.microsoft.com/office/drawing/2014/main" id="{445669F6-D357-40B3-A634-A0502C8A7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" y="2714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2800" dirty="0">
                <a:solidFill>
                  <a:schemeClr val="tx1"/>
                </a:solidFill>
              </a:rPr>
              <a:t>Flow Sheets for Recovery of Waste Components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E6633-F3D2-421A-A1C8-3A7948507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5" y="812893"/>
            <a:ext cx="4988393" cy="3063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72344-689B-4BCA-8120-867E0C50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787831"/>
            <a:ext cx="6138387" cy="306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798F3C-9755-4E34-B2FC-46562E109C11}"/>
              </a:ext>
            </a:extLst>
          </p:cNvPr>
          <p:cNvSpPr/>
          <p:nvPr/>
        </p:nvSpPr>
        <p:spPr>
          <a:xfrm>
            <a:off x="5448758" y="3192675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i="1" dirty="0">
                <a:solidFill>
                  <a:srgbClr val="FF3399"/>
                </a:solidFill>
              </a:rPr>
              <a:t>Conventional flow sheets </a:t>
            </a:r>
            <a:endParaRPr lang="en-US" sz="2400" i="1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60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2800" dirty="0">
                <a:solidFill>
                  <a:schemeClr val="tx1"/>
                </a:solidFill>
              </a:rPr>
              <a:t>Flow Sheets for Recovery of Waste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98F3C-9755-4E34-B2FC-46562E109C11}"/>
              </a:ext>
            </a:extLst>
          </p:cNvPr>
          <p:cNvSpPr/>
          <p:nvPr/>
        </p:nvSpPr>
        <p:spPr>
          <a:xfrm>
            <a:off x="772625" y="4704735"/>
            <a:ext cx="7598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>
                <a:solidFill>
                  <a:srgbClr val="FF3399"/>
                </a:solidFill>
              </a:rPr>
              <a:t>Flow sheets  for MSW where Trommel is used instead of shredder</a:t>
            </a:r>
            <a:endParaRPr lang="en-US" i="1" dirty="0">
              <a:solidFill>
                <a:srgbClr val="FF33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3AC46D-7BA5-4023-93D5-1DF06952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0" y="1438300"/>
            <a:ext cx="9144000" cy="2971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8E765B-0061-43AB-98A9-A3C89298EE7D}"/>
              </a:ext>
            </a:extLst>
          </p:cNvPr>
          <p:cNvSpPr/>
          <p:nvPr/>
        </p:nvSpPr>
        <p:spPr>
          <a:xfrm>
            <a:off x="304798" y="5400145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Peavy, H.S., Rowe, D.R.,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Tchobanoglous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, G., Environmental Engineering, 2013, McGraw Hill, Delhi</a:t>
            </a:r>
          </a:p>
        </p:txBody>
      </p:sp>
    </p:spTree>
    <p:extLst>
      <p:ext uri="{BB962C8B-B14F-4D97-AF65-F5344CB8AC3E}">
        <p14:creationId xmlns:p14="http://schemas.microsoft.com/office/powerpoint/2010/main" val="373195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Functional elements of a solid waste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C776D-70A6-475F-8FF3-6447119E9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3" y="1694227"/>
            <a:ext cx="8652850" cy="3769941"/>
          </a:xfrm>
          <a:prstGeom prst="rect">
            <a:avLst/>
          </a:prstGeom>
          <a:ln>
            <a:solidFill>
              <a:srgbClr val="6633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0962D5-2365-4E4A-8018-78B9F15BB980}"/>
              </a:ext>
            </a:extLst>
          </p:cNvPr>
          <p:cNvSpPr/>
          <p:nvPr/>
        </p:nvSpPr>
        <p:spPr>
          <a:xfrm>
            <a:off x="383458" y="4184518"/>
            <a:ext cx="2714623" cy="6400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Lecture_4_Slide_3">
            <a:hlinkClick r:id="" action="ppaction://media"/>
            <a:extLst>
              <a:ext uri="{FF2B5EF4-FFF2-40B4-BE49-F238E27FC236}">
                <a16:creationId xmlns:a16="http://schemas.microsoft.com/office/drawing/2014/main" id="{E50A8DB7-50E4-4BAF-BF91-BAA051D0F9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58" y="720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4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200" dirty="0"/>
              <a:t>Summary Question</a:t>
            </a:r>
            <a:endParaRPr lang="en-IN" sz="3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25" y="1034763"/>
            <a:ext cx="8888947" cy="4304153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2"/>
                </a:solidFill>
              </a:rPr>
              <a:t>Determine the </a:t>
            </a:r>
            <a:r>
              <a:rPr lang="en-US" sz="2000" u="sng" dirty="0"/>
              <a:t>break-even time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for a stationary-container system and a separate transfer and transport system, for transporting wastes collected from a metropolitan area to al landfill disposal site. Assume the following cost and systems data are applicable: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u="sng" dirty="0">
                <a:solidFill>
                  <a:schemeClr val="accent2"/>
                </a:solidFill>
              </a:rPr>
              <a:t>Transportation costs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Stationary-container system using an 18 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 compactor = $20/</a:t>
            </a:r>
            <a:r>
              <a:rPr lang="en-US" sz="1600" dirty="0" err="1">
                <a:solidFill>
                  <a:schemeClr val="accent2"/>
                </a:solidFill>
              </a:rPr>
              <a:t>hr</a:t>
            </a:r>
            <a:endParaRPr lang="en-US" sz="1600" dirty="0">
              <a:solidFill>
                <a:schemeClr val="accent2"/>
              </a:solidFill>
            </a:endParaRP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Tractor-trailer transport unit with a capacity of 120 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 = $25/</a:t>
            </a:r>
            <a:r>
              <a:rPr lang="en-US" sz="1600" dirty="0" err="1">
                <a:solidFill>
                  <a:schemeClr val="accent2"/>
                </a:solidFill>
              </a:rPr>
              <a:t>hr</a:t>
            </a:r>
            <a:endParaRPr lang="en-US" sz="1600" dirty="0">
              <a:solidFill>
                <a:schemeClr val="accent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u="sng" dirty="0">
                <a:solidFill>
                  <a:schemeClr val="accent2"/>
                </a:solidFill>
              </a:rPr>
              <a:t>Other costs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Transfer station operating cost, including amortization = $0.40/m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Extra cost for unloading facilities for tractor-trailer transportation unit = $0.05/m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u="sng" dirty="0">
                <a:solidFill>
                  <a:schemeClr val="accent2"/>
                </a:solidFill>
              </a:rPr>
              <a:t>Other data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Density of wastes in compactor = 325 kg/m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Density of wastes in transport units = 150 kg/m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1409A-D165-4275-8635-F39EE5B8FDEF}"/>
              </a:ext>
            </a:extLst>
          </p:cNvPr>
          <p:cNvSpPr/>
          <p:nvPr/>
        </p:nvSpPr>
        <p:spPr>
          <a:xfrm>
            <a:off x="2057397" y="6210240"/>
            <a:ext cx="50292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Submission due </a:t>
            </a:r>
            <a:r>
              <a:rPr lang="en-US" i="1">
                <a:solidFill>
                  <a:srgbClr val="FF0000"/>
                </a:solidFill>
              </a:rPr>
              <a:t>by 27</a:t>
            </a:r>
            <a:r>
              <a:rPr lang="en-US" i="1" baseline="30000">
                <a:solidFill>
                  <a:srgbClr val="FF0000"/>
                </a:solidFill>
              </a:rPr>
              <a:t>th</a:t>
            </a:r>
            <a:r>
              <a:rPr lang="en-US" i="1">
                <a:solidFill>
                  <a:srgbClr val="FF0000"/>
                </a:solidFill>
              </a:rPr>
              <a:t> September </a:t>
            </a:r>
            <a:r>
              <a:rPr lang="en-US" i="1" dirty="0">
                <a:solidFill>
                  <a:srgbClr val="FF0000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81654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Transfer and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9080348-E129-4AD9-BEE8-B54010C01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3900" y="1284038"/>
            <a:ext cx="6596199" cy="4947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Lecture_4_Slide_4">
            <a:hlinkClick r:id="" action="ppaction://media"/>
            <a:extLst>
              <a:ext uri="{FF2B5EF4-FFF2-40B4-BE49-F238E27FC236}">
                <a16:creationId xmlns:a16="http://schemas.microsoft.com/office/drawing/2014/main" id="{B19E7D2C-D7ED-4097-A637-8C7F53E0D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991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MSW Transfer Stations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As the distance from the collection system to the processing facility or disposal site (destination point) increases, the cost of hauling or transportation also increases.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There will eventually be a certain transport distance where the municipality  must decide whether or not, a transfer station is to be built.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i="1" dirty="0">
              <a:solidFill>
                <a:srgbClr val="FF3399"/>
              </a:solidFill>
            </a:endParaRPr>
          </a:p>
          <a:p>
            <a:pPr marL="0" indent="0" algn="ctr">
              <a:buNone/>
            </a:pPr>
            <a:r>
              <a:rPr lang="en-IN" sz="2000" i="1" u="sng" dirty="0">
                <a:solidFill>
                  <a:srgbClr val="FF3399"/>
                </a:solidFill>
              </a:rPr>
              <a:t>A transfer station is a facility  where the waste collected may be stored temporarily or transferred from the smaller collection vehicles to bigger transport vehicle for transportation to the destination point.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There are 3 general types of transfer stations: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/>
              <a:t>direct discharge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/>
              <a:t>storage discharge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/>
              <a:t>Combined direct and storage discharge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pic>
        <p:nvPicPr>
          <p:cNvPr id="2" name="Lecture_4_Slide_5">
            <a:hlinkClick r:id="" action="ppaction://media"/>
            <a:extLst>
              <a:ext uri="{FF2B5EF4-FFF2-40B4-BE49-F238E27FC236}">
                <a16:creationId xmlns:a16="http://schemas.microsoft.com/office/drawing/2014/main" id="{D668E665-0A7C-43F5-B2C7-98CAF510A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499" y="2498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0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MSW Transfer Stations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B1B30E-8CAD-4169-93B3-4F8312795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88099" y="1143000"/>
            <a:ext cx="6967800" cy="3200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937A5B-4992-4842-AAD0-FDC97FA1EA05}"/>
              </a:ext>
            </a:extLst>
          </p:cNvPr>
          <p:cNvSpPr/>
          <p:nvPr/>
        </p:nvSpPr>
        <p:spPr>
          <a:xfrm>
            <a:off x="1799302" y="4530681"/>
            <a:ext cx="5545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dirty="0"/>
              <a:t>Typical direct-discharge transfer station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E10EF2-6686-4681-8B82-B436DD0EDF37}"/>
              </a:ext>
            </a:extLst>
          </p:cNvPr>
          <p:cNvSpPr/>
          <p:nvPr/>
        </p:nvSpPr>
        <p:spPr>
          <a:xfrm>
            <a:off x="0" y="517962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i="1" dirty="0"/>
              <a:t>For a direct discharge transfer station, collection vehicles dump their loads directly into the larger transportation vehicles.</a:t>
            </a:r>
          </a:p>
        </p:txBody>
      </p:sp>
      <p:pic>
        <p:nvPicPr>
          <p:cNvPr id="2" name="Lecture_4_Slide_6">
            <a:hlinkClick r:id="" action="ppaction://media"/>
            <a:extLst>
              <a:ext uri="{FF2B5EF4-FFF2-40B4-BE49-F238E27FC236}">
                <a16:creationId xmlns:a16="http://schemas.microsoft.com/office/drawing/2014/main" id="{A13CC078-C1DF-46D1-8F4B-550E37F7C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4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MSW Transfer Stations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3730B-98A2-4114-B09B-679B81E78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80185" y="1143000"/>
            <a:ext cx="6183630" cy="3200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B50637-6273-4A24-A51C-C914DC3DFF73}"/>
              </a:ext>
            </a:extLst>
          </p:cNvPr>
          <p:cNvSpPr/>
          <p:nvPr/>
        </p:nvSpPr>
        <p:spPr>
          <a:xfrm>
            <a:off x="1630359" y="4508707"/>
            <a:ext cx="5883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dirty="0"/>
              <a:t>Typical storage-discharge transfer station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DFA188-D667-4C0D-B034-930228176200}"/>
              </a:ext>
            </a:extLst>
          </p:cNvPr>
          <p:cNvSpPr/>
          <p:nvPr/>
        </p:nvSpPr>
        <p:spPr>
          <a:xfrm>
            <a:off x="0" y="5135679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i="1" dirty="0"/>
              <a:t>In a storage transfer station, the solid wastes are emptied into the storage pits or platforms. The wastes are then later loaded into big transport vehicles for hauling to the destination point. </a:t>
            </a:r>
          </a:p>
        </p:txBody>
      </p:sp>
      <p:pic>
        <p:nvPicPr>
          <p:cNvPr id="3" name="Lecture_4_Slide_7">
            <a:hlinkClick r:id="" action="ppaction://media"/>
            <a:extLst>
              <a:ext uri="{FF2B5EF4-FFF2-40B4-BE49-F238E27FC236}">
                <a16:creationId xmlns:a16="http://schemas.microsoft.com/office/drawing/2014/main" id="{92A2D470-BC40-4E40-ADF7-C79706299A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5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MSW Transfer Stations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5DA31FC-6B24-41B7-8404-817B5CF31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218" y="1143000"/>
            <a:ext cx="7275564" cy="5409120"/>
          </a:xfrm>
          <a:prstGeom prst="rect">
            <a:avLst/>
          </a:prstGeom>
        </p:spPr>
      </p:pic>
      <p:pic>
        <p:nvPicPr>
          <p:cNvPr id="2" name="Lecture_4_Slide_8">
            <a:hlinkClick r:id="" action="ppaction://media"/>
            <a:extLst>
              <a:ext uri="{FF2B5EF4-FFF2-40B4-BE49-F238E27FC236}">
                <a16:creationId xmlns:a16="http://schemas.microsoft.com/office/drawing/2014/main" id="{845AF790-2B55-46A3-A18F-B1CD788CF2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3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Economic Comparison of Alternatives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000" u="sng" dirty="0">
                <a:solidFill>
                  <a:srgbClr val="FF3399"/>
                </a:solidFill>
              </a:rPr>
              <a:t>Break-even point analysis</a:t>
            </a:r>
            <a:r>
              <a:rPr lang="en-IN" sz="2000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Let the cost of direct hauling to the destination point from the collection system be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en-IN" sz="2000" dirty="0"/>
              <a:t>, $/unit mass of MSW.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If the unit cost of this direct haul is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hd</a:t>
            </a:r>
            <a:r>
              <a:rPr lang="en-IN" sz="2000" dirty="0"/>
              <a:t> $/unit mass of MSW per time ‘t’;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The cost involved when a transfer station is constructed are: </a:t>
            </a:r>
            <a:r>
              <a:rPr lang="en-IN" sz="2000" i="1" dirty="0"/>
              <a:t>operating costs, amortization cost, and hauling cost</a:t>
            </a:r>
            <a:r>
              <a:rPr lang="en-IN" sz="2000" dirty="0"/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Let the </a:t>
            </a:r>
            <a:r>
              <a:rPr lang="en-IN" sz="2000" u="sng" dirty="0"/>
              <a:t>sum of the unit costs of operating and amortization</a:t>
            </a:r>
            <a:r>
              <a:rPr lang="en-IN" sz="2000" dirty="0"/>
              <a:t> be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ft</a:t>
            </a:r>
            <a:r>
              <a:rPr lang="en-IN" sz="2000" dirty="0"/>
              <a:t> $/unit mass of MSW.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The cost of hauling be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ht</a:t>
            </a:r>
            <a:r>
              <a:rPr lang="en-IN" sz="2000" dirty="0"/>
              <a:t> $/unit mass of MSW per unit time.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If the hauling cost using a transfer station is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IN" sz="2000" dirty="0"/>
              <a:t> $/unit mass of MSW, then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0" indent="0" algn="just">
              <a:buNone/>
            </a:pPr>
            <a:r>
              <a:rPr lang="en-IN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0072CB-FE52-4BE2-B53D-09ACE0E0DC51}"/>
                  </a:ext>
                </a:extLst>
              </p:cNvPr>
              <p:cNvSpPr txBox="1"/>
              <p:nvPr/>
            </p:nvSpPr>
            <p:spPr>
              <a:xfrm>
                <a:off x="3593037" y="2721851"/>
                <a:ext cx="1957919" cy="307777"/>
              </a:xfrm>
              <a:prstGeom prst="rect">
                <a:avLst/>
              </a:prstGeom>
              <a:noFill/>
              <a:ln>
                <a:solidFill>
                  <a:srgbClr val="FF3399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0072CB-FE52-4BE2-B53D-09ACE0E0D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37" y="2721851"/>
                <a:ext cx="1957919" cy="307777"/>
              </a:xfrm>
              <a:prstGeom prst="rect">
                <a:avLst/>
              </a:prstGeom>
              <a:blipFill>
                <a:blip r:embed="rId5"/>
                <a:stretch>
                  <a:fillRect b="-16981"/>
                </a:stretch>
              </a:blipFill>
              <a:ln>
                <a:solidFill>
                  <a:srgbClr val="FF33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6A138A-5716-40CC-B044-AEC4F92840C7}"/>
                  </a:ext>
                </a:extLst>
              </p:cNvPr>
              <p:cNvSpPr txBox="1"/>
              <p:nvPr/>
            </p:nvSpPr>
            <p:spPr>
              <a:xfrm>
                <a:off x="3593036" y="5548800"/>
                <a:ext cx="1957919" cy="332399"/>
              </a:xfrm>
              <a:prstGeom prst="rect">
                <a:avLst/>
              </a:prstGeom>
              <a:noFill/>
              <a:ln>
                <a:solidFill>
                  <a:srgbClr val="FF3399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6A138A-5716-40CC-B044-AEC4F9284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36" y="5548800"/>
                <a:ext cx="1957919" cy="332399"/>
              </a:xfrm>
              <a:prstGeom prst="rect">
                <a:avLst/>
              </a:prstGeom>
              <a:blipFill>
                <a:blip r:embed="rId6"/>
                <a:stretch>
                  <a:fillRect l="-2778" b="-22807"/>
                </a:stretch>
              </a:blipFill>
              <a:ln>
                <a:solidFill>
                  <a:srgbClr val="FF33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EC5E231-EEF8-44C4-A3E1-3BCE7628999A}"/>
              </a:ext>
            </a:extLst>
          </p:cNvPr>
          <p:cNvSpPr/>
          <p:nvPr/>
        </p:nvSpPr>
        <p:spPr>
          <a:xfrm>
            <a:off x="5550956" y="2675684"/>
            <a:ext cx="952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Eq</a:t>
            </a:r>
            <a:r>
              <a:rPr lang="en-IN" dirty="0"/>
              <a:t> (1)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64223-0932-411E-924B-EBCD1B588C3D}"/>
              </a:ext>
            </a:extLst>
          </p:cNvPr>
          <p:cNvSpPr/>
          <p:nvPr/>
        </p:nvSpPr>
        <p:spPr>
          <a:xfrm>
            <a:off x="5649311" y="5548800"/>
            <a:ext cx="952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Eq</a:t>
            </a:r>
            <a:r>
              <a:rPr lang="en-IN" dirty="0"/>
              <a:t> (2)</a:t>
            </a:r>
            <a:endParaRPr lang="en-US" dirty="0"/>
          </a:p>
        </p:txBody>
      </p:sp>
      <p:pic>
        <p:nvPicPr>
          <p:cNvPr id="3" name="Lecture_4_Slide_9">
            <a:hlinkClick r:id="" action="ppaction://media"/>
            <a:extLst>
              <a:ext uri="{FF2B5EF4-FFF2-40B4-BE49-F238E27FC236}">
                <a16:creationId xmlns:a16="http://schemas.microsoft.com/office/drawing/2014/main" id="{12AC628B-8145-48EE-9F26-361F8CF50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498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4276</TotalTime>
  <Words>1924</Words>
  <Application>Microsoft Office PowerPoint</Application>
  <PresentationFormat>On-screen Show (4:3)</PresentationFormat>
  <Paragraphs>300</Paragraphs>
  <Slides>30</Slides>
  <Notes>30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MS PGothic</vt:lpstr>
      <vt:lpstr>Arial</vt:lpstr>
      <vt:lpstr>Cambria</vt:lpstr>
      <vt:lpstr>Cambria Math</vt:lpstr>
      <vt:lpstr>Wingdings</vt:lpstr>
      <vt:lpstr>Default Design</vt:lpstr>
      <vt:lpstr>ES 200: Autumn 2020</vt:lpstr>
      <vt:lpstr>PowerPoint Presentation</vt:lpstr>
      <vt:lpstr>Functional elements of a solid waste management system</vt:lpstr>
      <vt:lpstr>Transfer and Transport</vt:lpstr>
      <vt:lpstr>MSW Transfer Stations</vt:lpstr>
      <vt:lpstr>MSW Transfer Stations</vt:lpstr>
      <vt:lpstr>MSW Transfer Stations</vt:lpstr>
      <vt:lpstr>MSW Transfer Stations</vt:lpstr>
      <vt:lpstr>Economic Comparison of Alternatives</vt:lpstr>
      <vt:lpstr>Economic Comparison of Alternatives</vt:lpstr>
      <vt:lpstr>Economic Comparison of Alternatives</vt:lpstr>
      <vt:lpstr>Economic Comparison of Alternatives</vt:lpstr>
      <vt:lpstr>Economic Comparison of Alternatives</vt:lpstr>
      <vt:lpstr>Functional elements of a solid waste management system</vt:lpstr>
      <vt:lpstr>MSW Processing and Recovery</vt:lpstr>
      <vt:lpstr>Factors to be considered in evaluating  on-site MSW processing equipment</vt:lpstr>
      <vt:lpstr>Factors to be considered in evaluating  on-site MSW processing equipment</vt:lpstr>
      <vt:lpstr>Factors to be considered in evaluating  on-site MSW processing equipment</vt:lpstr>
      <vt:lpstr>Preliminary Processing - Mechanical</vt:lpstr>
      <vt:lpstr>Mechanical Size Alteration</vt:lpstr>
      <vt:lpstr>Mechanical Size Alteration</vt:lpstr>
      <vt:lpstr>Mechanical Component Separation</vt:lpstr>
      <vt:lpstr>Air Separation</vt:lpstr>
      <vt:lpstr>Magnetic and Electromagnetic Separation</vt:lpstr>
      <vt:lpstr>Eddy Current and Electrostatic Separation</vt:lpstr>
      <vt:lpstr>Drying and Dewatering</vt:lpstr>
      <vt:lpstr>Material Recovery Systems</vt:lpstr>
      <vt:lpstr>Flow Sheets for Recovery of Waste Components</vt:lpstr>
      <vt:lpstr>Flow Sheets for Recovery of Waste Components</vt:lpstr>
      <vt:lpstr>Summary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Module_B_Lecture_4</dc:title>
  <dc:creator>vamsi</dc:creator>
  <cp:lastModifiedBy>Tabish Nawaz</cp:lastModifiedBy>
  <cp:revision>246</cp:revision>
  <dcterms:created xsi:type="dcterms:W3CDTF">2018-07-15T10:17:46Z</dcterms:created>
  <dcterms:modified xsi:type="dcterms:W3CDTF">2020-09-17T04:50:28Z</dcterms:modified>
</cp:coreProperties>
</file>